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Black"/>
      <p:bold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Oswald Medium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Didact Gothic"/>
      <p:regular r:id="rId47"/>
    </p:embeddedFont>
    <p:embeddedFont>
      <p:font typeface="Roboto Mono Thin"/>
      <p:regular r:id="rId48"/>
      <p:bold r:id="rId49"/>
      <p:italic r:id="rId50"/>
      <p:boldItalic r:id="rId51"/>
    </p:embeddedFont>
    <p:embeddedFont>
      <p:font typeface="Bree Serif"/>
      <p:regular r:id="rId52"/>
    </p:embeddedFont>
    <p:embeddedFont>
      <p:font typeface="Oswa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42" Type="http://schemas.openxmlformats.org/officeDocument/2006/relationships/font" Target="fonts/OswaldMedium-bold.fntdata"/><Relationship Id="rId41" Type="http://schemas.openxmlformats.org/officeDocument/2006/relationships/font" Target="fonts/OswaldMedium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MonoThin-regular.fntdata"/><Relationship Id="rId47" Type="http://schemas.openxmlformats.org/officeDocument/2006/relationships/font" Target="fonts/DidactGothic-regular.fntdata"/><Relationship Id="rId49" Type="http://schemas.openxmlformats.org/officeDocument/2006/relationships/font" Target="fonts/RobotoMonoThi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ProximaNovaSemibold-bold.fntdata"/><Relationship Id="rId34" Type="http://schemas.openxmlformats.org/officeDocument/2006/relationships/font" Target="fonts/ProximaNovaSemibold-regular.fntdata"/><Relationship Id="rId37" Type="http://schemas.openxmlformats.org/officeDocument/2006/relationships/font" Target="fonts/RobotoLight-regular.fntdata"/><Relationship Id="rId36" Type="http://schemas.openxmlformats.org/officeDocument/2006/relationships/font" Target="fonts/ProximaNovaSemibold-boldItalic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Black-bold.fntdata"/><Relationship Id="rId23" Type="http://schemas.openxmlformats.org/officeDocument/2006/relationships/font" Target="fonts/RobotoThin-boldItalic.fntdata"/><Relationship Id="rId26" Type="http://schemas.openxmlformats.org/officeDocument/2006/relationships/font" Target="fonts/ProximaNova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29" Type="http://schemas.openxmlformats.org/officeDocument/2006/relationships/font" Target="fonts/ProximaNova-boldItalic.fntdata"/><Relationship Id="rId51" Type="http://schemas.openxmlformats.org/officeDocument/2006/relationships/font" Target="fonts/RobotoMonoThin-boldItalic.fntdata"/><Relationship Id="rId50" Type="http://schemas.openxmlformats.org/officeDocument/2006/relationships/font" Target="fonts/RobotoMonoThin-italic.fntdata"/><Relationship Id="rId53" Type="http://schemas.openxmlformats.org/officeDocument/2006/relationships/font" Target="fonts/Oswald-regular.fntdata"/><Relationship Id="rId52" Type="http://schemas.openxmlformats.org/officeDocument/2006/relationships/font" Target="fonts/BreeSerif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99e1ed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99e1ed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2eb93d8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2eb93d8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2eb93d8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2eb93d8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2eb93d85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2eb93d8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2eb93d85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2eb93d85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e5f8131e0_0_15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e5f8131e0_0_15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2de15a2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2de15a2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de15a23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de15a23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de15a23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de15a23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de15a23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de15a23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2de15a23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2de15a23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2eb93d8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2eb93d8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serverside.com/definition/JavaScript" TargetMode="External"/><Relationship Id="rId4" Type="http://schemas.openxmlformats.org/officeDocument/2006/relationships/hyperlink" Target="https://whatis.techtarget.com/definition/browser" TargetMode="External"/><Relationship Id="rId5" Type="http://schemas.openxmlformats.org/officeDocument/2006/relationships/hyperlink" Target="https://www.techtarget.com/searchunifiedcommunications/definition/real-time-application-RT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0" y="806100"/>
            <a:ext cx="8520600" cy="606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SAMRAT ASHOK TECHNOLOGICAL INSTITUTE,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VIDISHA (M.P.)</a:t>
            </a:r>
            <a:endParaRPr/>
          </a:p>
        </p:txBody>
      </p:sp>
      <p:cxnSp>
        <p:nvCxnSpPr>
          <p:cNvPr id="106" name="Google Shape;106;p20"/>
          <p:cNvCxnSpPr/>
          <p:nvPr/>
        </p:nvCxnSpPr>
        <p:spPr>
          <a:xfrm>
            <a:off x="311700" y="14965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800" y="1800900"/>
            <a:ext cx="1540400" cy="19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740350" y="4063100"/>
            <a:ext cx="596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Minor</a:t>
            </a:r>
            <a:r>
              <a:rPr b="1" lang="e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 Project Title :-  Hellloo Doctor !!</a:t>
            </a:r>
            <a:endParaRPr b="1" sz="17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09" name="Google Shape;109;p20"/>
          <p:cNvGrpSpPr/>
          <p:nvPr/>
        </p:nvGrpSpPr>
        <p:grpSpPr>
          <a:xfrm>
            <a:off x="1913310" y="3975833"/>
            <a:ext cx="827403" cy="606664"/>
            <a:chOff x="6666900" y="628300"/>
            <a:chExt cx="5236725" cy="4370775"/>
          </a:xfrm>
        </p:grpSpPr>
        <p:sp>
          <p:nvSpPr>
            <p:cNvPr id="110" name="Google Shape;110;p20"/>
            <p:cNvSpPr/>
            <p:nvPr/>
          </p:nvSpPr>
          <p:spPr>
            <a:xfrm>
              <a:off x="666690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8826600" y="2050775"/>
              <a:ext cx="917300" cy="917300"/>
            </a:xfrm>
            <a:custGeom>
              <a:rect b="b" l="l" r="r" t="t"/>
              <a:pathLst>
                <a:path extrusionOk="0" h="36692" w="36692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8248175" y="1305300"/>
              <a:ext cx="2071425" cy="2406175"/>
            </a:xfrm>
            <a:custGeom>
              <a:rect b="b" l="l" r="r" t="t"/>
              <a:pathLst>
                <a:path extrusionOk="0" h="96247" w="82857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350" y="3831301"/>
            <a:ext cx="827423" cy="82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1371633" y="3877432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1371633" y="4071532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2F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3208575" y="4467650"/>
            <a:ext cx="15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DASHBOARD</a:t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1802663"/>
            <a:ext cx="2734526" cy="15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076" y="895100"/>
            <a:ext cx="5961422" cy="3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2719675" y="170700"/>
            <a:ext cx="438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TOOLS / ENVIRONMENT USING </a:t>
            </a:r>
            <a:endParaRPr b="1" sz="18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9" name="Google Shape;229;p30"/>
          <p:cNvCxnSpPr/>
          <p:nvPr/>
        </p:nvCxnSpPr>
        <p:spPr>
          <a:xfrm>
            <a:off x="2924500" y="614500"/>
            <a:ext cx="3652800" cy="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0"/>
          <p:cNvSpPr txBox="1"/>
          <p:nvPr/>
        </p:nvSpPr>
        <p:spPr>
          <a:xfrm>
            <a:off x="318625" y="933125"/>
            <a:ext cx="83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6775649" y="3589154"/>
            <a:ext cx="1513406" cy="1063410"/>
          </a:xfrm>
          <a:custGeom>
            <a:rect b="b" l="l" r="r" t="t"/>
            <a:pathLst>
              <a:path extrusionOk="0" h="174831" w="209468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2F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6912450" y="3683125"/>
            <a:ext cx="1234800" cy="295200"/>
          </a:xfrm>
          <a:prstGeom prst="rect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6914950" y="4002825"/>
            <a:ext cx="295200" cy="196200"/>
          </a:xfrm>
          <a:prstGeom prst="rect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7713250" y="4042713"/>
            <a:ext cx="436500" cy="156300"/>
          </a:xfrm>
          <a:prstGeom prst="rect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6914951" y="4255910"/>
            <a:ext cx="1234805" cy="100943"/>
            <a:chOff x="1071175" y="3688175"/>
            <a:chExt cx="3257200" cy="379200"/>
          </a:xfrm>
        </p:grpSpPr>
        <p:sp>
          <p:nvSpPr>
            <p:cNvPr id="236" name="Google Shape;236;p30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cap="flat" cmpd="sng" w="9525">
              <a:solidFill>
                <a:srgbClr val="42FF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3" name="Google Shape;243;p30"/>
          <p:cNvCxnSpPr>
            <a:endCxn id="232" idx="3"/>
          </p:cNvCxnSpPr>
          <p:nvPr/>
        </p:nvCxnSpPr>
        <p:spPr>
          <a:xfrm>
            <a:off x="6914850" y="3674425"/>
            <a:ext cx="1232400" cy="1563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>
            <a:endCxn id="232" idx="3"/>
          </p:cNvCxnSpPr>
          <p:nvPr/>
        </p:nvCxnSpPr>
        <p:spPr>
          <a:xfrm flipH="1" rot="10800000">
            <a:off x="6899550" y="3830725"/>
            <a:ext cx="1247700" cy="1152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>
            <a:endCxn id="233" idx="3"/>
          </p:cNvCxnSpPr>
          <p:nvPr/>
        </p:nvCxnSpPr>
        <p:spPr>
          <a:xfrm>
            <a:off x="6841150" y="4091025"/>
            <a:ext cx="369000" cy="99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6845350" y="4027625"/>
            <a:ext cx="434400" cy="141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0"/>
          <p:cNvSpPr txBox="1"/>
          <p:nvPr>
            <p:ph idx="4294967295" type="ctrTitle"/>
          </p:nvPr>
        </p:nvSpPr>
        <p:spPr>
          <a:xfrm>
            <a:off x="8173053" y="3347299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248" name="Google Shape;248;p30"/>
          <p:cNvSpPr txBox="1"/>
          <p:nvPr>
            <p:ph idx="4294967295" type="ctrTitle"/>
          </p:nvPr>
        </p:nvSpPr>
        <p:spPr>
          <a:xfrm>
            <a:off x="5320728" y="3578275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TEXT</a:t>
            </a:r>
            <a:endParaRPr sz="1200"/>
          </a:p>
        </p:txBody>
      </p:sp>
      <p:sp>
        <p:nvSpPr>
          <p:cNvPr id="249" name="Google Shape;249;p30"/>
          <p:cNvSpPr txBox="1"/>
          <p:nvPr>
            <p:ph idx="4294967295" type="ctrTitle"/>
          </p:nvPr>
        </p:nvSpPr>
        <p:spPr>
          <a:xfrm>
            <a:off x="7978653" y="4558237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SLIDER</a:t>
            </a:r>
            <a:endParaRPr sz="1200"/>
          </a:p>
        </p:txBody>
      </p:sp>
      <p:sp>
        <p:nvSpPr>
          <p:cNvPr id="250" name="Google Shape;250;p30"/>
          <p:cNvSpPr txBox="1"/>
          <p:nvPr>
            <p:ph idx="4294967295" type="ctrTitle"/>
          </p:nvPr>
        </p:nvSpPr>
        <p:spPr>
          <a:xfrm>
            <a:off x="4944228" y="4380175"/>
            <a:ext cx="10641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ICONS</a:t>
            </a:r>
            <a:endParaRPr sz="1200"/>
          </a:p>
        </p:txBody>
      </p:sp>
      <p:cxnSp>
        <p:nvCxnSpPr>
          <p:cNvPr id="251" name="Google Shape;251;p30"/>
          <p:cNvCxnSpPr/>
          <p:nvPr/>
        </p:nvCxnSpPr>
        <p:spPr>
          <a:xfrm>
            <a:off x="6384825" y="3773925"/>
            <a:ext cx="602100" cy="327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/>
          <p:nvPr/>
        </p:nvCxnSpPr>
        <p:spPr>
          <a:xfrm flipH="1" rot="10800000">
            <a:off x="6008325" y="4255975"/>
            <a:ext cx="978600" cy="295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0"/>
          <p:cNvCxnSpPr/>
          <p:nvPr/>
        </p:nvCxnSpPr>
        <p:spPr>
          <a:xfrm flipH="1" rot="10800000">
            <a:off x="7967703" y="3632799"/>
            <a:ext cx="608700" cy="266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 flipH="1" rot="-5400000">
            <a:off x="7947753" y="4181124"/>
            <a:ext cx="492600" cy="430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242425" y="771600"/>
            <a:ext cx="16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FRONT END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170725" y="1278975"/>
            <a:ext cx="8648400" cy="1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➢"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Hypertext Markup Language, or HTML, is a programming language used to describe the structure of information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on a webpage.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HTML is the skeleton of all web pages and its most basic building block.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70725" y="2351175"/>
            <a:ext cx="86484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CSS stands for Cascading Style Sheets. It is the coding language that gives a website its look and layout.  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Along with HTML, CSS is fundamental to web design. Without it, websites would still be plain text on white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backgrounds.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66225" y="3476275"/>
            <a:ext cx="50817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➢"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JavaScript is a programming language that adds interactivity 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to your website. This happens in games, in the behavior of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responses when buttons are pressed or with data entry on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forms; with dynamic styling; with animation, etc.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54375" y="330000"/>
            <a:ext cx="8671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188400" y="558600"/>
            <a:ext cx="87672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➢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   Express.js is a web application framework for Node.js. It provides various features that make web        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   application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  development fast and easy which otherwise takes more time using only Node.js.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  Express.js is based on the Node.js middleware module called </a:t>
            </a:r>
            <a:r>
              <a:rPr b="1" i="1" lang="es">
                <a:solidFill>
                  <a:schemeClr val="lt1"/>
                </a:solidFill>
              </a:rPr>
              <a:t>connect</a:t>
            </a:r>
            <a:r>
              <a:rPr lang="es">
                <a:solidFill>
                  <a:schemeClr val="lt1"/>
                </a:solidFill>
              </a:rPr>
              <a:t> which in turn uses </a:t>
            </a:r>
            <a:r>
              <a:rPr b="1" lang="es">
                <a:solidFill>
                  <a:schemeClr val="lt1"/>
                </a:solidFill>
              </a:rPr>
              <a:t>http</a:t>
            </a:r>
            <a:r>
              <a:rPr lang="es">
                <a:solidFill>
                  <a:schemeClr val="lt1"/>
                </a:solidFill>
              </a:rPr>
              <a:t> module.   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  So, any middleware which is based on connect will also work with Express.js.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51275" y="2955875"/>
            <a:ext cx="85032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➢"/>
            </a:pPr>
            <a:r>
              <a:rPr b="1"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GitHub is an increasingly popular programming resource used for code sharing. It's a social       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networking site for programmers that many companies and organizations use to facilitate project   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     management and collaboration.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/>
        </p:nvSpPr>
        <p:spPr>
          <a:xfrm>
            <a:off x="182050" y="204825"/>
            <a:ext cx="112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BACK</a:t>
            </a: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END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193450" y="762425"/>
            <a:ext cx="86940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➢"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</a:t>
            </a: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JS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Node.js (Node) is an open source development platform for executing </a:t>
            </a:r>
            <a:r>
              <a:rPr lang="es" sz="13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</a:t>
            </a: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code server-side. Node is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useful for developing applications that require a persistent connection from the </a:t>
            </a:r>
            <a:r>
              <a:rPr lang="es" sz="13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browser</a:t>
            </a: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the server and is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often used for </a:t>
            </a:r>
            <a:r>
              <a:rPr lang="es" sz="13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real-time applications</a:t>
            </a: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such as chat, news feeds and web push notifications.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93450" y="1987275"/>
            <a:ext cx="8648400" cy="2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edium"/>
              <a:buChar char="➢"/>
            </a:pPr>
            <a:r>
              <a:rPr b="1"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DATABASE (MySQL)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MySQL is a relational database management system (RDBMS) developed by Oracle that is based on  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structured query language (SQL).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A database is a structured collection of data. It may be anything from a simple shopping list to a picture  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gallery or a place to hold the vast amounts of information in a corporate network. In particular, a relational 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database is a digital store collecting data and organizing it according to the relational model.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ctrTitle"/>
          </p:nvPr>
        </p:nvSpPr>
        <p:spPr>
          <a:xfrm>
            <a:off x="3986575" y="11244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3869375" y="3515525"/>
            <a:ext cx="44709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Does anyone have any question?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kapil19cs054@satiengg.in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+91 9926822836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75" y="1662900"/>
            <a:ext cx="15794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225" y="530025"/>
            <a:ext cx="887364" cy="8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613" y="676325"/>
            <a:ext cx="606600" cy="6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3958550" y="1834100"/>
            <a:ext cx="479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Oswald Medium"/>
                <a:ea typeface="Oswald Medium"/>
                <a:cs typeface="Oswald Medium"/>
                <a:sym typeface="Oswald Medium"/>
              </a:rPr>
              <a:t>Nilesh Deshmukh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Oswald Medium"/>
                <a:ea typeface="Oswald Medium"/>
                <a:cs typeface="Oswald Medium"/>
                <a:sym typeface="Oswald Medium"/>
              </a:rPr>
              <a:t>Kapil Choukikar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Oswald Medium"/>
                <a:ea typeface="Oswald Medium"/>
                <a:cs typeface="Oswald Medium"/>
                <a:sym typeface="Oswald Medium"/>
              </a:rPr>
              <a:t>Shivam Nagle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Oswald Medium"/>
                <a:ea typeface="Oswald Medium"/>
                <a:cs typeface="Oswald Medium"/>
                <a:sym typeface="Oswald Medium"/>
              </a:rPr>
              <a:t>Lokesh Dewda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468775" y="403675"/>
            <a:ext cx="73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Submitted By:-                  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68775" y="3403125"/>
            <a:ext cx="6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Submitted</a:t>
            </a: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To:-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468775" y="2208200"/>
            <a:ext cx="674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Mentor :- 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308825" y="807300"/>
            <a:ext cx="4241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Nilesh Deshmukh (0108CS191035)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Kapil Choukikar (0108CS191054)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Lokesh Dewda (0108CS191060)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Shivam Nagle (0108CS191110)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299050" y="3759250"/>
            <a:ext cx="55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Satish Pawar (Project Coordinator)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Prof. Mukesh Azad (Project Coordinator)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Dr. Kanak Saxena (Prof &amp; Head of CSE)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308825" y="2485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●"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Dr</a:t>
            </a: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 Divya Rishi Sahu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(Project Guide) 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/>
          <p:nvPr/>
        </p:nvSpPr>
        <p:spPr>
          <a:xfrm rot="5400000">
            <a:off x="5659720" y="2695205"/>
            <a:ext cx="1335660" cy="80149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2F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625" y="1935175"/>
            <a:ext cx="24193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ctrTitle"/>
          </p:nvPr>
        </p:nvSpPr>
        <p:spPr>
          <a:xfrm>
            <a:off x="4536625" y="11800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1" name="Google Shape;131;p22"/>
          <p:cNvCxnSpPr/>
          <p:nvPr/>
        </p:nvCxnSpPr>
        <p:spPr>
          <a:xfrm>
            <a:off x="4568475" y="1869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/>
          <p:nvPr/>
        </p:nvSpPr>
        <p:spPr>
          <a:xfrm>
            <a:off x="2326365" y="3384094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848263" y="344429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878356" y="3024319"/>
            <a:ext cx="30103" cy="29416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673154" y="2077680"/>
            <a:ext cx="29430" cy="14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834573" y="2665217"/>
            <a:ext cx="29430" cy="30117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634164" y="2695323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1611594" y="3639226"/>
            <a:ext cx="30103" cy="14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740183" y="3179578"/>
            <a:ext cx="30103" cy="30117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770275" y="328970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2526098" y="3007905"/>
            <a:ext cx="14" cy="29416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526785" y="2492168"/>
            <a:ext cx="29416" cy="30117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2781905" y="2304754"/>
            <a:ext cx="30103" cy="29430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2237448" y="2334173"/>
            <a:ext cx="30103" cy="30103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2237448" y="2857429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522350" y="2092563"/>
            <a:ext cx="292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Hellloo Doctor !!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4483250" y="2747550"/>
            <a:ext cx="3984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name of the project is HELLLOO DOCTOR !! .</a:t>
            </a:r>
            <a:endParaRPr b="1"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Where we design a website for the patient .</a:t>
            </a:r>
            <a:endParaRPr b="1"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This Website provide a platform for the user to book his appointment at the moment of his favourite Doctor.</a:t>
            </a:r>
            <a:endParaRPr b="1"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This document provides details about the entire Website requirements specification for the online platform .</a:t>
            </a:r>
            <a:endParaRPr b="1"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purpose of this project is to provide convenience to patients by easy way to take the appointment of Doctor by his/her choice.</a:t>
            </a:r>
            <a:endParaRPr b="1"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22125" y="0"/>
            <a:ext cx="6746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175" y="2055073"/>
            <a:ext cx="1426412" cy="8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942850" y="608150"/>
            <a:ext cx="7435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website provides the following facilities to the User :-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77050" y="1543675"/>
            <a:ext cx="77478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Provides Patient </a:t>
            </a:r>
            <a:r>
              <a:rPr lang="es" sz="1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Authentication 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</a:t>
            </a:r>
            <a:r>
              <a:rPr lang="es" sz="1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Authorisation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using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56" name="Google Shape;156;p23"/>
          <p:cNvCxnSpPr>
            <a:stCxn id="154" idx="1"/>
          </p:cNvCxnSpPr>
          <p:nvPr/>
        </p:nvCxnSpPr>
        <p:spPr>
          <a:xfrm>
            <a:off x="942850" y="1151150"/>
            <a:ext cx="6909000" cy="339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677050" y="2194713"/>
            <a:ext cx="67191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Added CRUD operation for </a:t>
            </a: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Creation , Updation &amp; Deletion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77050" y="2718600"/>
            <a:ext cx="815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Facilities for the 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patient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take an appointment with available Doctors.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77050" y="3241200"/>
            <a:ext cx="7956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Provides facility for future correspondence.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677050" y="3747400"/>
            <a:ext cx="75657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Doctors able to register for giving treatment to Patient.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77050" y="4258100"/>
            <a:ext cx="77478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●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 </a:t>
            </a:r>
            <a:r>
              <a:rPr lang="es" sz="1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Dashboard 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showing the Number of Patient and </a:t>
            </a:r>
            <a:r>
              <a:rPr lang="es" sz="17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Doctor</a:t>
            </a: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096800" y="169375"/>
            <a:ext cx="75885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edium"/>
              <a:buChar char="★"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Problem Statement &amp; Benefit of Online Appointment 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             &amp;  Other Facilities.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7" name="Google Shape;167;p24"/>
          <p:cNvCxnSpPr/>
          <p:nvPr/>
        </p:nvCxnSpPr>
        <p:spPr>
          <a:xfrm>
            <a:off x="1742250" y="1075750"/>
            <a:ext cx="5442900" cy="132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 txBox="1"/>
          <p:nvPr/>
        </p:nvSpPr>
        <p:spPr>
          <a:xfrm>
            <a:off x="416700" y="1222100"/>
            <a:ext cx="8333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main reason behind developing this project is the problems which were faced by the patient when user come to Hospital and get appointment late then he think.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27050" y="2472175"/>
            <a:ext cx="80733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Convenience:- </a:t>
            </a: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Unlike Hospital has very much crowd so we provide user very quick appointment and they're only a mouse click away.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94500" y="3527000"/>
            <a:ext cx="81384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➔"/>
            </a:pPr>
            <a:r>
              <a:rPr b="1"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Accessibility:-</a:t>
            </a:r>
            <a:r>
              <a:rPr lang="es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you're out of Town or even out of the State when a money problem arises, you can log on instantly to online bank and take care of business, 24/7.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429700" y="533875"/>
            <a:ext cx="80994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➔"/>
            </a:pPr>
            <a:r>
              <a:rPr b="1"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Efficiency:-</a:t>
            </a: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You can access and manage all your hospital details from secure site.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29700" y="1668175"/>
            <a:ext cx="7969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➔"/>
            </a:pPr>
            <a:r>
              <a:rPr b="1"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Transaction:-</a:t>
            </a: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Online Hospitals sites generally execute and confirm transactions at or quicker than ATM processing speeds.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77" name="Google Shape;177;p25"/>
          <p:cNvGrpSpPr/>
          <p:nvPr/>
        </p:nvGrpSpPr>
        <p:grpSpPr>
          <a:xfrm>
            <a:off x="7020411" y="3399302"/>
            <a:ext cx="1508700" cy="1363245"/>
            <a:chOff x="12618250" y="628300"/>
            <a:chExt cx="5236725" cy="4370775"/>
          </a:xfrm>
        </p:grpSpPr>
        <p:sp>
          <p:nvSpPr>
            <p:cNvPr id="178" name="Google Shape;178;p25"/>
            <p:cNvSpPr/>
            <p:nvPr/>
          </p:nvSpPr>
          <p:spPr>
            <a:xfrm>
              <a:off x="12618250" y="628300"/>
              <a:ext cx="5236725" cy="4370775"/>
            </a:xfrm>
            <a:custGeom>
              <a:rect b="b" l="l" r="r" t="t"/>
              <a:pathLst>
                <a:path extrusionOk="0" h="174831" w="209469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rgbClr val="42F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145450" y="1440150"/>
              <a:ext cx="2050900" cy="2127575"/>
            </a:xfrm>
            <a:custGeom>
              <a:rect b="b" l="l" r="r" t="t"/>
              <a:pathLst>
                <a:path extrusionOk="0" h="85103" w="82036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rgbClr val="42F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5"/>
          <p:cNvSpPr txBox="1"/>
          <p:nvPr/>
        </p:nvSpPr>
        <p:spPr>
          <a:xfrm>
            <a:off x="429700" y="2802475"/>
            <a:ext cx="64548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Online Hospital Site works?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Websites uses for patient to book an Appointment with             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Doctors , Provides Doctor to meet up with Patients, 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shows Appointment , Gives a list of all the patient .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703150" y="4236525"/>
            <a:ext cx="56904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➔"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Gives a payslip to the User</a:t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698500" y="4621225"/>
            <a:ext cx="55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Char char="➔"/>
            </a:pPr>
            <a:r>
              <a:rPr lang="es"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Added verification for the Users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3992275" y="4392950"/>
            <a:ext cx="15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Desktop Site</a:t>
            </a:r>
            <a:endParaRPr b="1"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6588875" y="4534825"/>
            <a:ext cx="15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631075" y="236325"/>
            <a:ext cx="169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D966"/>
                </a:solidFill>
                <a:latin typeface="Bree Serif"/>
                <a:ea typeface="Bree Serif"/>
                <a:cs typeface="Bree Serif"/>
                <a:sym typeface="Bree Serif"/>
              </a:rPr>
              <a:t>WEBSITE</a:t>
            </a:r>
            <a:endParaRPr sz="2600">
              <a:solidFill>
                <a:srgbClr val="FFD96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190" name="Google Shape;190;p26"/>
          <p:cNvCxnSpPr/>
          <p:nvPr/>
        </p:nvCxnSpPr>
        <p:spPr>
          <a:xfrm flipH="1" rot="10800000">
            <a:off x="3257800" y="729325"/>
            <a:ext cx="2380500" cy="129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/>
          <p:nvPr/>
        </p:nvSpPr>
        <p:spPr>
          <a:xfrm>
            <a:off x="508063" y="3890750"/>
            <a:ext cx="933300" cy="933300"/>
          </a:xfrm>
          <a:prstGeom prst="ellipse">
            <a:avLst/>
          </a:prstGeom>
          <a:solidFill>
            <a:srgbClr val="42F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26"/>
          <p:cNvGrpSpPr/>
          <p:nvPr/>
        </p:nvGrpSpPr>
        <p:grpSpPr>
          <a:xfrm>
            <a:off x="788290" y="4085527"/>
            <a:ext cx="372883" cy="543742"/>
            <a:chOff x="2070550" y="767325"/>
            <a:chExt cx="1106150" cy="1613000"/>
          </a:xfrm>
        </p:grpSpPr>
        <p:sp>
          <p:nvSpPr>
            <p:cNvPr id="193" name="Google Shape;193;p26"/>
            <p:cNvSpPr/>
            <p:nvPr/>
          </p:nvSpPr>
          <p:spPr>
            <a:xfrm>
              <a:off x="2199700" y="767325"/>
              <a:ext cx="608525" cy="516100"/>
            </a:xfrm>
            <a:custGeom>
              <a:rect b="b" l="l" r="r" t="t"/>
              <a:pathLst>
                <a:path extrusionOk="0" h="20644" w="24341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341975" y="887475"/>
              <a:ext cx="323975" cy="208700"/>
            </a:xfrm>
            <a:custGeom>
              <a:rect b="b" l="l" r="r" t="t"/>
              <a:pathLst>
                <a:path extrusionOk="0" h="8348" w="12959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070550" y="1050925"/>
              <a:ext cx="1106150" cy="1329400"/>
            </a:xfrm>
            <a:custGeom>
              <a:rect b="b" l="l" r="r" t="t"/>
              <a:pathLst>
                <a:path extrusionOk="0" h="53176" w="44246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375" y="1241363"/>
            <a:ext cx="5363875" cy="30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/>
        </p:nvSpPr>
        <p:spPr>
          <a:xfrm>
            <a:off x="2435025" y="299500"/>
            <a:ext cx="39456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b="1" lang="es" sz="22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rPr>
              <a:t>Functional   Requirements</a:t>
            </a:r>
            <a:endParaRPr b="1" sz="2200">
              <a:solidFill>
                <a:schemeClr val="accen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02" name="Google Shape;202;p27"/>
          <p:cNvCxnSpPr/>
          <p:nvPr/>
        </p:nvCxnSpPr>
        <p:spPr>
          <a:xfrm flipH="1" rot="10800000">
            <a:off x="2630350" y="818550"/>
            <a:ext cx="3099300" cy="1290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 txBox="1"/>
          <p:nvPr/>
        </p:nvSpPr>
        <p:spPr>
          <a:xfrm>
            <a:off x="507850" y="1004575"/>
            <a:ext cx="79560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site requires the facility for a non account holder to apply for opening an account to corresponding sites.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Enable an account holder of the Hospital sites to registered to use the application.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Requires valid and accurate information of clients so checks for the authenticity of user at client end.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Store and Retrieve data from the database 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Searches and Display all relevant information related to User &amp; their information.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can get the mails related to the current schemes and their medical state.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can take news of Doctor Location aspects.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edium"/>
              <a:buChar char="➢"/>
            </a:pPr>
            <a:r>
              <a:rPr lang="es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can available discounts on their appointment by applying coupons.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/>
        </p:nvSpPr>
        <p:spPr>
          <a:xfrm>
            <a:off x="3529650" y="144475"/>
            <a:ext cx="223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WEBSITE CODE</a:t>
            </a:r>
            <a:endParaRPr b="1" sz="18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9" name="Google Shape;209;p28"/>
          <p:cNvCxnSpPr/>
          <p:nvPr/>
        </p:nvCxnSpPr>
        <p:spPr>
          <a:xfrm>
            <a:off x="3686925" y="603100"/>
            <a:ext cx="1672800" cy="0"/>
          </a:xfrm>
          <a:prstGeom prst="straightConnector1">
            <a:avLst/>
          </a:prstGeom>
          <a:noFill/>
          <a:ln cap="flat" cmpd="sng" w="9525">
            <a:solidFill>
              <a:srgbClr val="42FF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8"/>
          <p:cNvSpPr/>
          <p:nvPr/>
        </p:nvSpPr>
        <p:spPr>
          <a:xfrm>
            <a:off x="1371633" y="3877432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1371633" y="4071532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2F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3251050" y="4486950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HOME PAGE</a:t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" y="1894623"/>
            <a:ext cx="2730173" cy="153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248" y="758575"/>
            <a:ext cx="5896354" cy="33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